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90" r:id="rId2"/>
    <p:sldId id="513" r:id="rId3"/>
    <p:sldId id="509" r:id="rId4"/>
    <p:sldId id="488" r:id="rId5"/>
    <p:sldId id="501" r:id="rId6"/>
    <p:sldId id="511" r:id="rId7"/>
    <p:sldId id="510" r:id="rId8"/>
    <p:sldId id="493" r:id="rId9"/>
    <p:sldId id="512" r:id="rId10"/>
    <p:sldId id="421" r:id="rId11"/>
    <p:sldId id="471" r:id="rId12"/>
    <p:sldId id="507" r:id="rId13"/>
    <p:sldId id="496" r:id="rId14"/>
    <p:sldId id="508" r:id="rId15"/>
    <p:sldId id="5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36"/>
    <p:restoredTop sz="95865"/>
  </p:normalViewPr>
  <p:slideViewPr>
    <p:cSldViewPr snapToGrid="0">
      <p:cViewPr varScale="1">
        <p:scale>
          <a:sx n="63" d="100"/>
          <a:sy n="63" d="100"/>
        </p:scale>
        <p:origin x="19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4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2AF1-5097-6246-B77B-84237A38F5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D1398-9D4A-4C47-B258-EC49779E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5533-9FD3-07CA-4911-B28E6A2C0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8796F-92DE-1A7F-E0E4-E5743B115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8BFAE-00F3-CBAA-105A-A7C24916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0004-66D6-B4FF-948C-BCC39EDD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4F64D-69CE-3847-661E-FE660E61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E930-60A6-6DCD-1D59-A5F13008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42E7-A9B2-9C60-B743-7B6AA882A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6A1B5-AA53-5934-5080-4FCB17E2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7F2A1-A3B9-2050-0DE6-91A814B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5A32A-CA9B-29F1-6F37-00E109A2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9B881-E84C-AF20-E270-8A82E4A26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7C0A9-0F47-3551-F7C5-0CB79B40D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AEE42-5229-9D87-B73C-E4AD3AF0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A2404-74AA-DCF5-26B3-6132E3533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A467-A8C6-06BC-98D5-E0768564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3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1005322" y="6005624"/>
            <a:ext cx="319616" cy="2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fld id="{38B271F5-2DD5-4461-A5F1-673311FBDB62}" type="slidenum">
              <a:rPr lang="en-US" sz="1000">
                <a:solidFill>
                  <a:srgbClr val="D31145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D31145"/>
              </a:solidFill>
              <a:cs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117604" y="5257800"/>
            <a:ext cx="9946217" cy="403448"/>
          </a:xfrm>
        </p:spPr>
        <p:txBody>
          <a:bodyPr lIns="0" rIns="0"/>
          <a:lstStyle>
            <a:lvl1pPr marL="0"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880196" y="2163068"/>
            <a:ext cx="9183624" cy="2808288"/>
          </a:xfrm>
        </p:spPr>
        <p:txBody>
          <a:bodyPr/>
          <a:lstStyle>
            <a:lvl2pPr>
              <a:buClr>
                <a:srgbClr val="D31145"/>
              </a:buClr>
              <a:buFont typeface="+mj-lt"/>
              <a:buAutoNum type="arabicPeriod"/>
              <a:defRPr/>
            </a:lvl2pPr>
            <a:lvl3pPr algn="l">
              <a:defRPr/>
            </a:lvl3pPr>
            <a:lvl4pPr>
              <a:buClr>
                <a:srgbClr val="D31145"/>
              </a:buClr>
              <a:buFont typeface="Arial" pitchFamily="34" charset="0"/>
              <a:buChar char="•"/>
              <a:defRPr/>
            </a:lvl4pPr>
            <a:lvl5pPr>
              <a:buClr>
                <a:srgbClr val="D31145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VS_PPT_220px4.jpg">
            <a:extLst>
              <a:ext uri="{FF2B5EF4-FFF2-40B4-BE49-F238E27FC236}">
                <a16:creationId xmlns:a16="http://schemas.microsoft.com/office/drawing/2014/main" id="{832E795C-96DA-1D89-E59B-D0C224F73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142" y="0"/>
            <a:ext cx="6904892" cy="15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VS_PPT_220px4.jpg">
            <a:extLst>
              <a:ext uri="{FF2B5EF4-FFF2-40B4-BE49-F238E27FC236}">
                <a16:creationId xmlns:a16="http://schemas.microsoft.com/office/drawing/2014/main" id="{47953B13-D905-BF65-DDD3-A58618A3A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3937" y="5225918"/>
            <a:ext cx="2362771" cy="163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883734" y="915236"/>
            <a:ext cx="10628327" cy="717096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B6EE5-B760-BEFC-0D4A-797B0486B53F}"/>
              </a:ext>
            </a:extLst>
          </p:cNvPr>
          <p:cNvSpPr txBox="1"/>
          <p:nvPr userDrawn="1"/>
        </p:nvSpPr>
        <p:spPr>
          <a:xfrm>
            <a:off x="222739" y="6365631"/>
            <a:ext cx="312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VS AGM, 22</a:t>
            </a:r>
            <a:r>
              <a:rPr lang="en-US" baseline="30000" dirty="0">
                <a:solidFill>
                  <a:srgbClr val="0070C0"/>
                </a:solidFill>
              </a:rPr>
              <a:t>nd</a:t>
            </a:r>
            <a:r>
              <a:rPr lang="en-US" dirty="0">
                <a:solidFill>
                  <a:srgbClr val="0070C0"/>
                </a:solidFill>
              </a:rPr>
              <a:t> Nov 2023, Dublin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4766C-570D-0487-86D7-DD39F2BB59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149" y="117972"/>
            <a:ext cx="1457962" cy="5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1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25D7-4D4A-04D5-4B9F-C691F4A6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B7B9-AD04-FAD2-C2B9-2B73CAD41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69186-EC38-AAF0-465E-1CB51A4B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08DF-5E6B-30DF-0C01-BEA5AB26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F1732-FD64-1F40-CE27-865B0549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A345-4384-1AD6-3850-6C9ADF19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D568D-A4F6-118A-64E6-C4A49AF9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79D09-5091-C948-4705-BE0D0C9E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95E53-FFB6-78D7-C14D-044AC922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0100-D0A2-3D78-FA4B-C9180AB6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8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E7C18-8446-3EA6-E8B9-0A649378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E446D-91BB-11BD-0309-73806FB66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2D610-ACBE-7149-9B98-0719D63CC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67E75-67D4-4286-74B7-2C7C3D89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77B4A-6AB8-C18A-A498-3A8C99A6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1581B-E4BA-BC26-318B-C0E9E113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7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7DFA-18C5-F109-5E4B-08BC0C37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F0876-E84D-A109-DA6C-EAD0DC17E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3B740-818E-BFA7-CCD1-DE135C12C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BA54D-EA65-873F-5180-7D2456656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4D996-9B4A-59F1-6BFE-AC9CDE1B5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B4DE5-6423-8FEE-F8D7-FC228878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A8606-21C4-F66F-2522-89BCCB37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E6EAC-87CC-EE91-F719-5B8B04E1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1BB6-66EC-C3EF-B047-A479D004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A8239-5C39-0935-F519-77927A8C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B16E3-26A8-5E44-4D7B-C8BA40E6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82E25-63A8-1F32-6B20-E20EBD36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97BA1-4F17-F8C9-1695-FE0B42FC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DAC51-F842-C287-D0AE-783BED21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9DE42-2661-ECE0-DC21-68A66C6C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1711-28E7-C3E1-960C-1C8CB805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64DF-266E-9EC7-7FF5-6F3B9494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CE255-5BAA-F6BF-39B4-69730E748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DFDC-5973-1B4F-9590-5B206C83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9BD2E-9A3C-775C-EB8C-CD0955C2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A7E84-8AB8-EDD4-BE31-E37EBBD5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02C0-777E-0930-57F2-2B62E9A7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EAD71-97B4-78C1-C744-13C0647E3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C6A3E-1168-892E-D10B-27A6A9FFD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FE6A1-D50B-031B-7AC4-EE5F4A8A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EE87C-41DC-4EAA-E643-733CCA78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AA3B1-CA58-0FB8-FA95-AA2C880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4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A234D-DE93-27A1-0992-19D627CB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F52AF-B6A2-8E9F-39BE-CEDB9F1D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42D58-E03E-FFE1-1468-1EE1E698F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01391-015C-CB47-802D-34AB8C940B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C4A29-1044-8DF7-37DB-E788170C5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4FA0E-20D6-ED90-F487-60DFC9D94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350F-3ABD-1045-8054-EA39AD5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7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C5A4E8-6213-3948-F0E6-1FE05C8C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33" y="596258"/>
            <a:ext cx="10628327" cy="1042323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The Vascular Society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ANNUAL GENERAL MEETING 2023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E64269F-B578-CB6F-C76B-9E3348B10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069" y="2073681"/>
            <a:ext cx="6421061" cy="341766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B85B68-4BDC-DAC1-22C2-5A3B31B3FBB2}"/>
              </a:ext>
            </a:extLst>
          </p:cNvPr>
          <p:cNvCxnSpPr/>
          <p:nvPr/>
        </p:nvCxnSpPr>
        <p:spPr>
          <a:xfrm>
            <a:off x="2209800" y="1031358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7BBFC882-AF15-DCE9-6041-7A24164701CE}"/>
              </a:ext>
            </a:extLst>
          </p:cNvPr>
          <p:cNvSpPr txBox="1">
            <a:spLocks/>
          </p:cNvSpPr>
          <p:nvPr/>
        </p:nvSpPr>
        <p:spPr>
          <a:xfrm>
            <a:off x="4037703" y="5826642"/>
            <a:ext cx="4391791" cy="37791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600" b="1" kern="1200" baseline="0"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200" b="0" dirty="0">
                <a:solidFill>
                  <a:schemeClr val="tx1"/>
                </a:solidFill>
              </a:rPr>
              <a:t>VS ASM, Convention Centre, Dublin.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8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1836" y="681789"/>
            <a:ext cx="10628327" cy="717096"/>
          </a:xfrm>
        </p:spPr>
        <p:txBody>
          <a:bodyPr/>
          <a:lstStyle/>
          <a:p>
            <a:r>
              <a:rPr lang="en-US" b="1" dirty="0"/>
              <a:t>Income and Expenditure  2022/23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66332" y="1632332"/>
            <a:ext cx="10428769" cy="4543879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Charitable activities</a:t>
            </a:r>
            <a:r>
              <a:rPr lang="en-US" sz="2400" dirty="0"/>
              <a:t>			£ 501 844			</a:t>
            </a:r>
          </a:p>
          <a:p>
            <a:pPr marL="0" indent="0">
              <a:buNone/>
            </a:pPr>
            <a:r>
              <a:rPr lang="en-US" sz="2400" b="1" dirty="0"/>
              <a:t>Donations and legacies</a:t>
            </a:r>
          </a:p>
          <a:p>
            <a:pPr marL="0" indent="0">
              <a:buNone/>
            </a:pPr>
            <a:r>
              <a:rPr lang="en-US" sz="2400" dirty="0"/>
              <a:t>			Restricted	£ 201 908</a:t>
            </a:r>
          </a:p>
          <a:p>
            <a:pPr marL="0" indent="0">
              <a:buNone/>
            </a:pPr>
            <a:r>
              <a:rPr lang="en-US" sz="2400" dirty="0"/>
              <a:t>			Unrestricted	£   65 101</a:t>
            </a:r>
          </a:p>
          <a:p>
            <a:pPr marL="0" indent="0">
              <a:buNone/>
            </a:pPr>
            <a:r>
              <a:rPr lang="en-US" sz="2400" b="1" dirty="0"/>
              <a:t>Fund Raising</a:t>
            </a:r>
            <a:r>
              <a:rPr lang="en-US" sz="2400" dirty="0"/>
              <a:t>				£     1 968</a:t>
            </a:r>
          </a:p>
          <a:p>
            <a:pPr marL="0" indent="0">
              <a:buNone/>
            </a:pPr>
            <a:r>
              <a:rPr lang="en-US" sz="2400" b="1" dirty="0"/>
              <a:t>Investments	</a:t>
            </a:r>
            <a:r>
              <a:rPr lang="en-US" sz="2400" dirty="0"/>
              <a:t>			£   18 743</a:t>
            </a:r>
            <a:r>
              <a:rPr lang="en-US" sz="2400" b="1" dirty="0"/>
              <a:t>													</a:t>
            </a:r>
            <a:r>
              <a:rPr lang="en-US" sz="2400" b="1" u="sng" dirty="0">
                <a:solidFill>
                  <a:schemeClr val="bg1">
                    <a:lumMod val="50000"/>
                  </a:schemeClr>
                </a:solidFill>
              </a:rPr>
              <a:t>2021/2022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b="1" dirty="0"/>
              <a:t>Income				£  789 564 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 £812 223</a:t>
            </a:r>
          </a:p>
          <a:p>
            <a:pPr marL="0" indent="0">
              <a:buNone/>
            </a:pPr>
            <a:r>
              <a:rPr lang="en-US" sz="2400" b="1" dirty="0"/>
              <a:t>Expenditure				£  685 667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	  £681 193</a:t>
            </a:r>
          </a:p>
          <a:p>
            <a:pPr marL="0" indent="0">
              <a:buNone/>
            </a:pPr>
            <a:r>
              <a:rPr lang="en-US" sz="2400" b="1" dirty="0"/>
              <a:t>Surplus				£ 102 157		 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£131 030</a:t>
            </a:r>
          </a:p>
        </p:txBody>
      </p:sp>
    </p:spTree>
    <p:extLst>
      <p:ext uri="{BB962C8B-B14F-4D97-AF65-F5344CB8AC3E}">
        <p14:creationId xmlns:p14="http://schemas.microsoft.com/office/powerpoint/2010/main" val="257091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375" y="1027777"/>
            <a:ext cx="10628327" cy="717096"/>
          </a:xfrm>
        </p:spPr>
        <p:txBody>
          <a:bodyPr/>
          <a:lstStyle/>
          <a:p>
            <a:r>
              <a:rPr lang="en-US" b="1" dirty="0"/>
              <a:t>Society Funds </a:t>
            </a:r>
            <a:r>
              <a:rPr lang="en-US" b="0" dirty="0">
                <a:solidFill>
                  <a:schemeClr val="tx1"/>
                </a:solidFill>
              </a:rPr>
              <a:t>- reserves as of June 2023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83733" y="2169090"/>
            <a:ext cx="10297613" cy="34981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CAF Bank		 		£	 866 395</a:t>
            </a:r>
          </a:p>
          <a:p>
            <a:pPr marL="0" indent="0">
              <a:buNone/>
            </a:pPr>
            <a:r>
              <a:rPr lang="en-US" dirty="0"/>
              <a:t>Rathbones				£	 441 470</a:t>
            </a:r>
          </a:p>
          <a:p>
            <a:pPr marL="0" indent="0">
              <a:buNone/>
            </a:pPr>
            <a:r>
              <a:rPr lang="en-US" b="1" dirty="0"/>
              <a:t>Total 					£       1 307 865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/>
              <a:t>Restricted funds</a:t>
            </a:r>
          </a:p>
          <a:p>
            <a:pPr marL="0" indent="0">
              <a:buNone/>
            </a:pPr>
            <a:r>
              <a:rPr lang="en-US" dirty="0"/>
              <a:t>Venous Forum			£	     5 000</a:t>
            </a:r>
          </a:p>
          <a:p>
            <a:pPr marL="0" indent="0">
              <a:buNone/>
            </a:pPr>
            <a:r>
              <a:rPr lang="en-US" dirty="0"/>
              <a:t>Health Education England	£	376 653</a:t>
            </a:r>
          </a:p>
        </p:txBody>
      </p:sp>
    </p:spTree>
    <p:extLst>
      <p:ext uri="{BB962C8B-B14F-4D97-AF65-F5344CB8AC3E}">
        <p14:creationId xmlns:p14="http://schemas.microsoft.com/office/powerpoint/2010/main" val="137762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1836" y="810118"/>
            <a:ext cx="10628327" cy="717096"/>
          </a:xfrm>
        </p:spPr>
        <p:txBody>
          <a:bodyPr/>
          <a:lstStyle/>
          <a:p>
            <a:r>
              <a:rPr lang="en-GB" dirty="0"/>
              <a:t>VS Commitments 2023/24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81910" y="1831114"/>
            <a:ext cx="4394118" cy="385822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Research Fellowship Grants</a:t>
            </a:r>
          </a:p>
          <a:p>
            <a:pPr marL="0" indent="0">
              <a:buNone/>
            </a:pPr>
            <a:r>
              <a:rPr lang="en-GB" dirty="0"/>
              <a:t>RCS Ed.	    x 1	£40 000</a:t>
            </a:r>
          </a:p>
          <a:p>
            <a:pPr marL="0" indent="0">
              <a:buNone/>
            </a:pPr>
            <a:r>
              <a:rPr lang="en-GB" dirty="0"/>
              <a:t>RCP&amp;S </a:t>
            </a:r>
            <a:r>
              <a:rPr lang="en-GB" dirty="0" err="1"/>
              <a:t>Glasg</a:t>
            </a:r>
            <a:r>
              <a:rPr lang="en-GB" dirty="0"/>
              <a:t>.   x 1	£40 000</a:t>
            </a:r>
          </a:p>
          <a:p>
            <a:pPr marL="0" indent="0">
              <a:buNone/>
            </a:pPr>
            <a:r>
              <a:rPr lang="en-GB" dirty="0"/>
              <a:t>RCR/BSIR	    x 1  £ 25 000</a:t>
            </a:r>
          </a:p>
          <a:p>
            <a:pPr marL="0" indent="0">
              <a:buNone/>
            </a:pPr>
            <a:br>
              <a:rPr lang="en-GB" sz="1400" dirty="0"/>
            </a:br>
            <a:r>
              <a:rPr lang="en-GB" b="1" dirty="0"/>
              <a:t>Clinical Fellowship Grants</a:t>
            </a:r>
          </a:p>
          <a:p>
            <a:pPr marL="0" indent="0">
              <a:buNone/>
            </a:pPr>
            <a:r>
              <a:rPr lang="en-GB" dirty="0"/>
              <a:t>Aortic Fellowship	£35 000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9389E8-5137-313B-680D-D65ADCD9E3CF}"/>
              </a:ext>
            </a:extLst>
          </p:cNvPr>
          <p:cNvSpPr txBox="1">
            <a:spLocks/>
          </p:cNvSpPr>
          <p:nvPr/>
        </p:nvSpPr>
        <p:spPr>
          <a:xfrm>
            <a:off x="6370112" y="1831114"/>
            <a:ext cx="4682201" cy="3858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GB" dirty="0"/>
            </a:br>
            <a:r>
              <a:rPr lang="en-GB" b="1" dirty="0"/>
              <a:t>Other funded activity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RCS Eng. SSLs x3	£ 22 500 *</a:t>
            </a: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ASPIRE 		£ 90 000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JVSGBI		£ 20 000 **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VS&amp;CF Websites 	£ 60 000</a:t>
            </a:r>
            <a:br>
              <a:rPr lang="en-GB" dirty="0"/>
            </a:b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* May reduce as 1 SSL stands down</a:t>
            </a:r>
            <a:br>
              <a:rPr lang="en-GB" sz="2400" dirty="0"/>
            </a:br>
            <a:r>
              <a:rPr lang="en-GB" sz="2400" dirty="0"/>
              <a:t>** Will reduce due to sponsorship</a:t>
            </a:r>
          </a:p>
        </p:txBody>
      </p:sp>
    </p:spTree>
    <p:extLst>
      <p:ext uri="{BB962C8B-B14F-4D97-AF65-F5344CB8AC3E}">
        <p14:creationId xmlns:p14="http://schemas.microsoft.com/office/powerpoint/2010/main" val="307517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CC1558-A8DE-5629-E8FB-44AA78B7A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396" y="628572"/>
            <a:ext cx="1889051" cy="10137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185130-D01D-9893-433F-056162DC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33" y="679938"/>
            <a:ext cx="10628327" cy="717096"/>
          </a:xfrm>
        </p:spPr>
        <p:txBody>
          <a:bodyPr/>
          <a:lstStyle/>
          <a:p>
            <a:r>
              <a:rPr lang="en-US" dirty="0"/>
              <a:t>Membership and Subscriptions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2DC8CE0-2E35-9451-96D1-0A1394B1AA70}"/>
              </a:ext>
            </a:extLst>
          </p:cNvPr>
          <p:cNvSpPr txBox="1">
            <a:spLocks/>
          </p:cNvSpPr>
          <p:nvPr/>
        </p:nvSpPr>
        <p:spPr>
          <a:xfrm>
            <a:off x="691662" y="1632332"/>
            <a:ext cx="5162848" cy="45457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Membership numbers (Oct 2023)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Ordinary	380	</a:t>
            </a:r>
            <a:r>
              <a:rPr lang="en-GB" sz="2200" dirty="0">
                <a:solidFill>
                  <a:srgbClr val="002060"/>
                </a:solidFill>
              </a:rPr>
              <a:t>(370)	{380}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Associate</a:t>
            </a:r>
            <a:r>
              <a:rPr lang="en-GB" sz="2200" dirty="0">
                <a:solidFill>
                  <a:srgbClr val="002060"/>
                </a:solidFill>
              </a:rPr>
              <a:t> 	</a:t>
            </a:r>
            <a:r>
              <a:rPr lang="en-GB" sz="2200" b="1" dirty="0">
                <a:solidFill>
                  <a:srgbClr val="002060"/>
                </a:solidFill>
              </a:rPr>
              <a:t>26	</a:t>
            </a:r>
            <a:r>
              <a:rPr lang="en-GB" sz="2200" dirty="0">
                <a:solidFill>
                  <a:srgbClr val="002060"/>
                </a:solidFill>
              </a:rPr>
              <a:t>(23)	{24}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Affiliate</a:t>
            </a:r>
            <a:r>
              <a:rPr lang="en-GB" sz="2200" dirty="0">
                <a:solidFill>
                  <a:srgbClr val="002060"/>
                </a:solidFill>
              </a:rPr>
              <a:t> 	</a:t>
            </a:r>
            <a:r>
              <a:rPr lang="en-GB" sz="2200" b="1" dirty="0">
                <a:solidFill>
                  <a:srgbClr val="002060"/>
                </a:solidFill>
              </a:rPr>
              <a:t>90	</a:t>
            </a:r>
            <a:r>
              <a:rPr lang="en-GB" sz="2200" dirty="0">
                <a:solidFill>
                  <a:srgbClr val="002060"/>
                </a:solidFill>
              </a:rPr>
              <a:t>(85)</a:t>
            </a:r>
            <a:r>
              <a:rPr lang="en-GB" sz="2200" b="1" dirty="0">
                <a:solidFill>
                  <a:srgbClr val="002060"/>
                </a:solidFill>
              </a:rPr>
              <a:t>	</a:t>
            </a:r>
            <a:r>
              <a:rPr lang="en-GB" sz="2200" dirty="0">
                <a:solidFill>
                  <a:srgbClr val="002060"/>
                </a:solidFill>
              </a:rPr>
              <a:t>{109}</a:t>
            </a:r>
            <a:endParaRPr lang="en-GB" sz="22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Overseas	12	</a:t>
            </a:r>
            <a:r>
              <a:rPr lang="en-GB" sz="2200" dirty="0">
                <a:solidFill>
                  <a:srgbClr val="002060"/>
                </a:solidFill>
              </a:rPr>
              <a:t>(10)	{11}</a:t>
            </a:r>
            <a:endParaRPr lang="en-GB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Senior		41</a:t>
            </a:r>
            <a:r>
              <a:rPr lang="en-GB" sz="2200" dirty="0">
                <a:solidFill>
                  <a:srgbClr val="002060"/>
                </a:solidFill>
              </a:rPr>
              <a:t>	(43)	{42}</a:t>
            </a:r>
            <a:endParaRPr lang="en-GB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Honorary	34	</a:t>
            </a:r>
            <a:r>
              <a:rPr lang="en-GB" sz="2200" dirty="0">
                <a:solidFill>
                  <a:srgbClr val="002060"/>
                </a:solidFill>
              </a:rPr>
              <a:t>(34)	{34}</a:t>
            </a:r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Figures in () from May 23, Figures in {} from Oct 22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962865F-0FBF-7F2B-E1BA-F4E448F5F667}"/>
              </a:ext>
            </a:extLst>
          </p:cNvPr>
          <p:cNvSpPr txBox="1">
            <a:spLocks/>
          </p:cNvSpPr>
          <p:nvPr/>
        </p:nvSpPr>
        <p:spPr>
          <a:xfrm>
            <a:off x="6197897" y="1632332"/>
            <a:ext cx="5301353" cy="45457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1145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70C0"/>
                </a:solidFill>
              </a:rPr>
              <a:t>Subscription rates 2023/24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Ordinary	</a:t>
            </a:r>
            <a:r>
              <a:rPr lang="en-GB" sz="2000" strike="sngStrike" dirty="0">
                <a:solidFill>
                  <a:srgbClr val="002060"/>
                </a:solidFill>
              </a:rPr>
              <a:t>£ 250</a:t>
            </a:r>
            <a:r>
              <a:rPr lang="en-GB" sz="2000" dirty="0">
                <a:solidFill>
                  <a:srgbClr val="002060"/>
                </a:solidFill>
              </a:rPr>
              <a:t>     £300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Associate	</a:t>
            </a:r>
            <a:r>
              <a:rPr lang="en-GB" sz="2000" dirty="0">
                <a:solidFill>
                  <a:srgbClr val="002060"/>
                </a:solidFill>
              </a:rPr>
              <a:t>£ 140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Affiliate</a:t>
            </a:r>
            <a:r>
              <a:rPr lang="en-GB" sz="2000" dirty="0">
                <a:solidFill>
                  <a:srgbClr val="002060"/>
                </a:solidFill>
              </a:rPr>
              <a:t> 		£ 115	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Overseas	</a:t>
            </a:r>
            <a:r>
              <a:rPr lang="en-GB" sz="2000" dirty="0">
                <a:solidFill>
                  <a:srgbClr val="002060"/>
                </a:solidFill>
              </a:rPr>
              <a:t>£ 115	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Senior		</a:t>
            </a:r>
            <a:r>
              <a:rPr lang="en-GB" sz="2000" dirty="0">
                <a:solidFill>
                  <a:srgbClr val="002060"/>
                </a:solidFill>
              </a:rPr>
              <a:t>£ 45	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Honorary	</a:t>
            </a:r>
            <a:r>
              <a:rPr lang="en-GB" sz="2000" dirty="0">
                <a:solidFill>
                  <a:srgbClr val="002060"/>
                </a:solidFill>
              </a:rPr>
              <a:t>N/A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Donation preference (Ordinary members)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 regular donation of £50.00 to the CF, the UKs only dedicated vascular charity, will be automatically added to your membership price.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2022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DC7D98-B831-6151-53B7-1BB6223A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6" y="430751"/>
            <a:ext cx="10628327" cy="717096"/>
          </a:xfrm>
        </p:spPr>
        <p:txBody>
          <a:bodyPr/>
          <a:lstStyle/>
          <a:p>
            <a:r>
              <a:rPr lang="en-US" dirty="0"/>
              <a:t>Vice-President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973AA-6D17-BC0E-527A-779CA353CEB6}"/>
              </a:ext>
            </a:extLst>
          </p:cNvPr>
          <p:cNvSpPr txBox="1"/>
          <p:nvPr/>
        </p:nvSpPr>
        <p:spPr>
          <a:xfrm>
            <a:off x="4082902" y="2151727"/>
            <a:ext cx="77298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Your newly elected President for 2025-26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…..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7378A5E4-102B-76E1-BEB8-CC8386D439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40" y="789299"/>
            <a:ext cx="2981077" cy="54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5AB13-042E-67E3-B5D5-BAB70C2709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80738" y="5271886"/>
            <a:ext cx="4025067" cy="920351"/>
          </a:xfrm>
        </p:spPr>
        <p:txBody>
          <a:bodyPr/>
          <a:lstStyle/>
          <a:p>
            <a:pPr marL="0" indent="0" algn="just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 and venue of next AGM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 27</a:t>
            </a:r>
            <a:r>
              <a:rPr lang="en-GB" sz="1800" baseline="300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November 2024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Hilton Metropole, BRIGHTON</a:t>
            </a: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F077C6-C685-0D08-A376-B5B03977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Honorary Secretary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43AE1-0BC1-4930-CB70-7E9D38A79813}"/>
              </a:ext>
            </a:extLst>
          </p:cNvPr>
          <p:cNvSpPr txBox="1"/>
          <p:nvPr/>
        </p:nvSpPr>
        <p:spPr>
          <a:xfrm>
            <a:off x="4044714" y="2512422"/>
            <a:ext cx="3317639" cy="492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2400" dirty="0"/>
              <a:t>5. Any other business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09CD8-3B4C-4819-9399-64EE9608D55B}"/>
              </a:ext>
            </a:extLst>
          </p:cNvPr>
          <p:cNvSpPr txBox="1"/>
          <p:nvPr/>
        </p:nvSpPr>
        <p:spPr>
          <a:xfrm>
            <a:off x="316188" y="4160912"/>
            <a:ext cx="613083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To follow:</a:t>
            </a:r>
          </a:p>
          <a:p>
            <a:r>
              <a:rPr lang="en-US" dirty="0"/>
              <a:t>17:00-18:00 Joint Symposium: The ideal amputation/ amputee</a:t>
            </a:r>
          </a:p>
          <a:p>
            <a:r>
              <a:rPr lang="en-US" dirty="0"/>
              <a:t>18:00-18:30 Welcome Reception</a:t>
            </a:r>
          </a:p>
          <a:p>
            <a:r>
              <a:rPr lang="en-US" dirty="0"/>
              <a:t>18:30-19:00 SVN Evening symposium: The Influence of Human Factors on Performance in High-Income and Variable-Resource Contexts. Fiona </a:t>
            </a:r>
            <a:r>
              <a:rPr lang="en-US" dirty="0" err="1"/>
              <a:t>Kerray</a:t>
            </a:r>
            <a:r>
              <a:rPr lang="en-US" dirty="0"/>
              <a:t>, VS/CF Research Fellow</a:t>
            </a:r>
          </a:p>
          <a:p>
            <a:r>
              <a:rPr lang="en-US" dirty="0"/>
              <a:t>19:00-22:00 SVN Drinks Reception</a:t>
            </a:r>
          </a:p>
        </p:txBody>
      </p:sp>
    </p:spTree>
    <p:extLst>
      <p:ext uri="{BB962C8B-B14F-4D97-AF65-F5344CB8AC3E}">
        <p14:creationId xmlns:p14="http://schemas.microsoft.com/office/powerpoint/2010/main" val="84582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302DC9-92DB-B711-5396-5B5C85EC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99" y="440557"/>
            <a:ext cx="11259201" cy="7170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President</a:t>
            </a:r>
          </a:p>
        </p:txBody>
      </p:sp>
      <p:pic>
        <p:nvPicPr>
          <p:cNvPr id="2" name="Picture 1" descr="A picture containing sketch, font, design&#10;&#10;Description automatically generated">
            <a:extLst>
              <a:ext uri="{FF2B5EF4-FFF2-40B4-BE49-F238E27FC236}">
                <a16:creationId xmlns:a16="http://schemas.microsoft.com/office/drawing/2014/main" id="{876E3E0B-A8D8-C3BF-63F1-15CA84176F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511" y="5009482"/>
            <a:ext cx="5817085" cy="1381730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4F205A1E-7ABC-2684-0E0E-CAB6768C8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432" y="763571"/>
            <a:ext cx="2612571" cy="5550143"/>
          </a:xfrm>
          <a:prstGeom prst="rect">
            <a:avLst/>
          </a:prstGeom>
        </p:spPr>
      </p:pic>
      <p:sp>
        <p:nvSpPr>
          <p:cNvPr id="5" name="Doughnut 4">
            <a:extLst>
              <a:ext uri="{FF2B5EF4-FFF2-40B4-BE49-F238E27FC236}">
                <a16:creationId xmlns:a16="http://schemas.microsoft.com/office/drawing/2014/main" id="{C104DA6A-4330-6F1E-4697-80AABFC17670}"/>
              </a:ext>
            </a:extLst>
          </p:cNvPr>
          <p:cNvSpPr/>
          <p:nvPr/>
        </p:nvSpPr>
        <p:spPr>
          <a:xfrm>
            <a:off x="635151" y="4728200"/>
            <a:ext cx="777937" cy="1050430"/>
          </a:xfrm>
          <a:prstGeom prst="donut">
            <a:avLst>
              <a:gd name="adj" fmla="val 45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7DCCD-B2C5-C040-BC07-6DCE303DB405}"/>
              </a:ext>
            </a:extLst>
          </p:cNvPr>
          <p:cNvSpPr txBox="1"/>
          <p:nvPr/>
        </p:nvSpPr>
        <p:spPr>
          <a:xfrm>
            <a:off x="3813630" y="1157653"/>
            <a:ext cx="8074655" cy="354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Busy year, notable for all the industrial 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Thank you for completing our surveys </a:t>
            </a:r>
            <a:br>
              <a:rPr lang="en-US" sz="2400" dirty="0"/>
            </a:br>
            <a:r>
              <a:rPr lang="en-US" sz="2400" dirty="0"/>
              <a:t>– council wants to advocate for the members of the society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Notable headlines: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Sexual Misconduct in surgery report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Dame </a:t>
            </a:r>
            <a:r>
              <a:rPr lang="en-US" sz="2400" dirty="0" err="1"/>
              <a:t>Averil</a:t>
            </a:r>
            <a:r>
              <a:rPr lang="en-US" sz="2400" dirty="0"/>
              <a:t> Mansfield DBE FRCS FRCP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Yearbook 2023 available on app</a:t>
            </a:r>
          </a:p>
        </p:txBody>
      </p:sp>
    </p:spTree>
    <p:extLst>
      <p:ext uri="{BB962C8B-B14F-4D97-AF65-F5344CB8AC3E}">
        <p14:creationId xmlns:p14="http://schemas.microsoft.com/office/powerpoint/2010/main" val="124876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189239-41DD-A17B-A8EE-11D1B663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859" y="479876"/>
            <a:ext cx="10628327" cy="717096"/>
          </a:xfrm>
        </p:spPr>
        <p:txBody>
          <a:bodyPr/>
          <a:lstStyle/>
          <a:p>
            <a:pPr algn="l"/>
            <a:r>
              <a:rPr lang="en-US" dirty="0"/>
              <a:t>Your 2023 Council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0A62D-F889-95E6-0B7C-15124B146006}"/>
              </a:ext>
            </a:extLst>
          </p:cNvPr>
          <p:cNvSpPr/>
          <p:nvPr/>
        </p:nvSpPr>
        <p:spPr>
          <a:xfrm>
            <a:off x="4696364" y="1492427"/>
            <a:ext cx="3061252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Elected Council (Trustees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President</a:t>
            </a:r>
          </a:p>
          <a:p>
            <a:r>
              <a:rPr lang="en-US" dirty="0">
                <a:solidFill>
                  <a:schemeClr val="bg1"/>
                </a:solidFill>
              </a:rPr>
              <a:t>Vice-President</a:t>
            </a:r>
          </a:p>
          <a:p>
            <a:r>
              <a:rPr lang="en-US" dirty="0">
                <a:solidFill>
                  <a:schemeClr val="bg1"/>
                </a:solidFill>
              </a:rPr>
              <a:t>Vice-President Elect</a:t>
            </a:r>
          </a:p>
          <a:p>
            <a:r>
              <a:rPr lang="en-US" dirty="0">
                <a:solidFill>
                  <a:schemeClr val="bg1"/>
                </a:solidFill>
              </a:rPr>
              <a:t>Honorary Secretary</a:t>
            </a:r>
          </a:p>
          <a:p>
            <a:r>
              <a:rPr lang="en-US" dirty="0">
                <a:solidFill>
                  <a:schemeClr val="bg1"/>
                </a:solidFill>
              </a:rPr>
              <a:t>Honorary Treasurer</a:t>
            </a:r>
          </a:p>
          <a:p>
            <a:r>
              <a:rPr lang="en-US" dirty="0">
                <a:solidFill>
                  <a:schemeClr val="bg1"/>
                </a:solidFill>
              </a:rPr>
              <a:t>Committee Chairs 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Elected Members 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SAS and LED Representative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EEBBC-4159-4214-F4A1-6E68558706E6}"/>
              </a:ext>
            </a:extLst>
          </p:cNvPr>
          <p:cNvSpPr/>
          <p:nvPr/>
        </p:nvSpPr>
        <p:spPr>
          <a:xfrm>
            <a:off x="8509750" y="1492426"/>
            <a:ext cx="3159736" cy="2908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Open Council</a:t>
            </a:r>
          </a:p>
          <a:p>
            <a:r>
              <a:rPr lang="en-US" dirty="0"/>
              <a:t>Elected Council</a:t>
            </a:r>
          </a:p>
          <a:p>
            <a:r>
              <a:rPr lang="en-US" dirty="0"/>
              <a:t>SAC representative</a:t>
            </a:r>
          </a:p>
          <a:p>
            <a:r>
              <a:rPr lang="en-US" dirty="0"/>
              <a:t>RCS Eng. vascular specialty lead</a:t>
            </a:r>
          </a:p>
          <a:p>
            <a:r>
              <a:rPr lang="en-US" dirty="0"/>
              <a:t>Rouleaux representative</a:t>
            </a:r>
          </a:p>
          <a:p>
            <a:r>
              <a:rPr lang="en-US" dirty="0"/>
              <a:t>SVN President</a:t>
            </a:r>
          </a:p>
          <a:p>
            <a:r>
              <a:rPr lang="en-US" dirty="0"/>
              <a:t>SVTGBI President</a:t>
            </a:r>
            <a:br>
              <a:rPr lang="en-US" dirty="0"/>
            </a:br>
            <a:r>
              <a:rPr lang="en-US" dirty="0"/>
              <a:t>BSIR President</a:t>
            </a:r>
          </a:p>
          <a:p>
            <a:r>
              <a:rPr lang="en-US" dirty="0"/>
              <a:t>BACPAR President</a:t>
            </a:r>
          </a:p>
          <a:p>
            <a:r>
              <a:rPr lang="en-US" dirty="0"/>
              <a:t>RSM Venous Forum President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8595A7-24BA-ACD7-269D-BC7B72F5C101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7757616" y="2785089"/>
            <a:ext cx="752134" cy="16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BAAD031-A641-C603-C0AC-46175956750F}"/>
              </a:ext>
            </a:extLst>
          </p:cNvPr>
          <p:cNvSpPr/>
          <p:nvPr/>
        </p:nvSpPr>
        <p:spPr>
          <a:xfrm>
            <a:off x="487140" y="4947261"/>
            <a:ext cx="1143912" cy="8712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Executive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7F3456-20D4-16FE-FECE-B45FAABD7E6B}"/>
              </a:ext>
            </a:extLst>
          </p:cNvPr>
          <p:cNvSpPr/>
          <p:nvPr/>
        </p:nvSpPr>
        <p:spPr>
          <a:xfrm>
            <a:off x="1779856" y="4961693"/>
            <a:ext cx="1403068" cy="8712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Professional Standards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EC110B-C7DB-74E5-D40A-C2B597ACE95F}"/>
              </a:ext>
            </a:extLst>
          </p:cNvPr>
          <p:cNvSpPr/>
          <p:nvPr/>
        </p:nvSpPr>
        <p:spPr>
          <a:xfrm>
            <a:off x="3328586" y="4961693"/>
            <a:ext cx="1245314" cy="8712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Education &amp; Training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0267DE-8454-332E-58A0-4E06A91D59EF}"/>
              </a:ext>
            </a:extLst>
          </p:cNvPr>
          <p:cNvSpPr/>
          <p:nvPr/>
        </p:nvSpPr>
        <p:spPr>
          <a:xfrm>
            <a:off x="4719563" y="4961693"/>
            <a:ext cx="1245314" cy="8712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A390BB-5EED-AE35-7632-32B4BC6519D7}"/>
              </a:ext>
            </a:extLst>
          </p:cNvPr>
          <p:cNvSpPr/>
          <p:nvPr/>
        </p:nvSpPr>
        <p:spPr>
          <a:xfrm>
            <a:off x="6110540" y="4961693"/>
            <a:ext cx="1846023" cy="8712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Audit &amp; Quality Improvement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254751-C408-4B8D-44D0-1BE2733723E4}"/>
              </a:ext>
            </a:extLst>
          </p:cNvPr>
          <p:cNvSpPr/>
          <p:nvPr/>
        </p:nvSpPr>
        <p:spPr>
          <a:xfrm>
            <a:off x="8120353" y="4961693"/>
            <a:ext cx="1488392" cy="8712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Workforce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EE26CD-C986-9B0A-2AEC-05EEBDBBE62A}"/>
              </a:ext>
            </a:extLst>
          </p:cNvPr>
          <p:cNvSpPr txBox="1"/>
          <p:nvPr/>
        </p:nvSpPr>
        <p:spPr>
          <a:xfrm>
            <a:off x="3239956" y="4158886"/>
            <a:ext cx="279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Seven Society Committees </a:t>
            </a:r>
            <a:r>
              <a:rPr lang="en-US" baseline="30000" dirty="0"/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CA69D-4E68-0345-158D-6B9C0492081A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3951243" y="4538540"/>
            <a:ext cx="676013" cy="423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729B5A-5470-7434-1500-8FBCE2AAD7A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573900" y="4538540"/>
            <a:ext cx="768320" cy="423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405D92-CCC5-64D6-D47D-D7E1114C3AAA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583404" y="4533889"/>
            <a:ext cx="2450148" cy="427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BC7BF7-465C-B54D-1341-6FB6976B29D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604523" y="4563174"/>
            <a:ext cx="4260026" cy="398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089DB-AAB6-6325-84BF-FEDE84E0EE23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481390" y="4542530"/>
            <a:ext cx="2123133" cy="41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2CB968-A251-78E7-A495-ACF8EEBC5D50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1059096" y="4542040"/>
            <a:ext cx="3545427" cy="40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725EE0-AB57-4D4B-3468-A85B522C7A2B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 flipH="1">
            <a:off x="4635146" y="4077750"/>
            <a:ext cx="1591844" cy="81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249AA7B-1F92-8CCC-0666-D2B299B65254}"/>
              </a:ext>
            </a:extLst>
          </p:cNvPr>
          <p:cNvSpPr txBox="1"/>
          <p:nvPr/>
        </p:nvSpPr>
        <p:spPr>
          <a:xfrm>
            <a:off x="4143678" y="5961702"/>
            <a:ext cx="72278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Excludes Professional Standards chair. Committee chair shadows may also attend (</a:t>
            </a:r>
            <a:r>
              <a:rPr lang="en-US" sz="1400" i="1" dirty="0"/>
              <a:t>ex-officio</a:t>
            </a:r>
            <a:r>
              <a:rPr lang="en-US" sz="1400" dirty="0"/>
              <a:t>).</a:t>
            </a:r>
          </a:p>
          <a:p>
            <a:pPr marL="342900" indent="-342900">
              <a:buAutoNum type="arabicPeriod"/>
            </a:pPr>
            <a:r>
              <a:rPr lang="en-US" sz="1400" dirty="0"/>
              <a:t>Elected by the membership for 3-year term of office as Trustees.</a:t>
            </a:r>
          </a:p>
          <a:p>
            <a:pPr marL="342900" indent="-342900">
              <a:buAutoNum type="arabicPeriod"/>
            </a:pPr>
            <a:r>
              <a:rPr lang="en-US" sz="1400" dirty="0"/>
              <a:t>Chair, elected members, affiliated society members and seconded attendees.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0856DA-AD67-3DCE-73DD-91047208C701}"/>
              </a:ext>
            </a:extLst>
          </p:cNvPr>
          <p:cNvSpPr/>
          <p:nvPr/>
        </p:nvSpPr>
        <p:spPr>
          <a:xfrm>
            <a:off x="9772534" y="4964758"/>
            <a:ext cx="1737377" cy="8712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Annual Scientific Meeting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0AD6B1-FB7E-B6CC-7212-D52CA4139392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604523" y="4542530"/>
            <a:ext cx="6036700" cy="422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048E897-054D-884C-2666-553E9DB368E0}"/>
              </a:ext>
            </a:extLst>
          </p:cNvPr>
          <p:cNvSpPr/>
          <p:nvPr/>
        </p:nvSpPr>
        <p:spPr>
          <a:xfrm>
            <a:off x="358415" y="1293204"/>
            <a:ext cx="41975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OpenSansLight"/>
              </a:rPr>
              <a:t>2022-23 Elected Council</a:t>
            </a:r>
          </a:p>
          <a:p>
            <a:r>
              <a:rPr lang="en-GB" dirty="0">
                <a:solidFill>
                  <a:srgbClr val="111111"/>
                </a:solidFill>
                <a:highlight>
                  <a:srgbClr val="FFFF00"/>
                </a:highlight>
                <a:latin typeface="OpenSansLight"/>
              </a:rPr>
              <a:t>Rachel Bell (President)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 Paddy McCleary, Douglas Orr, Ian Hunter, Ciaran McDonnell, Marcus Brooks, Paddy Coughlin, </a:t>
            </a:r>
            <a:r>
              <a:rPr lang="en-GB" dirty="0" err="1">
                <a:solidFill>
                  <a:srgbClr val="111111"/>
                </a:solidFill>
                <a:latin typeface="OpenSansLight"/>
              </a:rPr>
              <a:t>Sadasivam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 </a:t>
            </a:r>
            <a:r>
              <a:rPr lang="en-GB" dirty="0" err="1">
                <a:solidFill>
                  <a:srgbClr val="111111"/>
                </a:solidFill>
                <a:latin typeface="OpenSansLight"/>
              </a:rPr>
              <a:t>Selvakumar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, Andrew Garnham, </a:t>
            </a:r>
            <a:r>
              <a:rPr lang="en-GB" dirty="0">
                <a:solidFill>
                  <a:srgbClr val="111111"/>
                </a:solidFill>
                <a:highlight>
                  <a:srgbClr val="FFFF00"/>
                </a:highlight>
                <a:latin typeface="OpenSansLight"/>
              </a:rPr>
              <a:t>Meryl Davis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, </a:t>
            </a:r>
            <a:r>
              <a:rPr lang="en-GB" dirty="0">
                <a:solidFill>
                  <a:srgbClr val="111111"/>
                </a:solidFill>
                <a:highlight>
                  <a:srgbClr val="FFFF00"/>
                </a:highlight>
                <a:latin typeface="OpenSansLight"/>
              </a:rPr>
              <a:t>Lucy Wales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, Marco Baroni, </a:t>
            </a:r>
            <a:r>
              <a:rPr lang="en-GB" dirty="0" err="1">
                <a:solidFill>
                  <a:srgbClr val="111111"/>
                </a:solidFill>
                <a:latin typeface="OpenSansLight"/>
              </a:rPr>
              <a:t>Ansy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 Egun, Ian </a:t>
            </a:r>
            <a:r>
              <a:rPr lang="en-GB" dirty="0" err="1">
                <a:solidFill>
                  <a:srgbClr val="111111"/>
                </a:solidFill>
                <a:latin typeface="OpenSansLight"/>
              </a:rPr>
              <a:t>Chetter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, Rao </a:t>
            </a:r>
            <a:r>
              <a:rPr lang="en-GB" dirty="0" err="1">
                <a:solidFill>
                  <a:srgbClr val="111111"/>
                </a:solidFill>
                <a:latin typeface="OpenSansLight"/>
              </a:rPr>
              <a:t>Vallabhaneni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, Matt </a:t>
            </a:r>
            <a:r>
              <a:rPr lang="en-GB" dirty="0" err="1">
                <a:solidFill>
                  <a:srgbClr val="111111"/>
                </a:solidFill>
                <a:latin typeface="OpenSansLight"/>
              </a:rPr>
              <a:t>Bown</a:t>
            </a:r>
            <a:r>
              <a:rPr lang="en-GB">
                <a:solidFill>
                  <a:srgbClr val="111111"/>
                </a:solidFill>
                <a:latin typeface="OpenSansLight"/>
              </a:rPr>
              <a:t>, Bridget 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Egan, </a:t>
            </a:r>
            <a:r>
              <a:rPr lang="en-GB" dirty="0">
                <a:solidFill>
                  <a:srgbClr val="111111"/>
                </a:solidFill>
                <a:highlight>
                  <a:srgbClr val="FFFF00"/>
                </a:highlight>
                <a:latin typeface="OpenSansLight"/>
              </a:rPr>
              <a:t>Arun </a:t>
            </a:r>
            <a:r>
              <a:rPr lang="en-GB" dirty="0" err="1">
                <a:solidFill>
                  <a:srgbClr val="111111"/>
                </a:solidFill>
                <a:highlight>
                  <a:srgbClr val="FFFF00"/>
                </a:highlight>
                <a:latin typeface="OpenSansLight"/>
              </a:rPr>
              <a:t>Pherwani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 , </a:t>
            </a:r>
            <a:r>
              <a:rPr lang="en-GB" dirty="0">
                <a:solidFill>
                  <a:srgbClr val="111111"/>
                </a:solidFill>
                <a:highlight>
                  <a:srgbClr val="FFFF00"/>
                </a:highlight>
                <a:latin typeface="OpenSansLight"/>
              </a:rPr>
              <a:t>Ian Loftus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 and Chris Imray.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388289-559F-6661-EC23-1E69E286077E}"/>
              </a:ext>
            </a:extLst>
          </p:cNvPr>
          <p:cNvSpPr txBox="1"/>
          <p:nvPr/>
        </p:nvSpPr>
        <p:spPr>
          <a:xfrm>
            <a:off x="5313333" y="157634"/>
            <a:ext cx="66482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OpenSansLight"/>
              </a:rPr>
              <a:t>2022-23 Representatives</a:t>
            </a:r>
          </a:p>
          <a:p>
            <a:r>
              <a:rPr lang="en-GB" b="1" dirty="0">
                <a:solidFill>
                  <a:srgbClr val="111111"/>
                </a:solidFill>
                <a:latin typeface="OpenSansLight"/>
              </a:rPr>
              <a:t>SAC 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Ginny </a:t>
            </a:r>
            <a:r>
              <a:rPr lang="en-GB" dirty="0" err="1">
                <a:solidFill>
                  <a:srgbClr val="111111"/>
                </a:solidFill>
                <a:latin typeface="OpenSansLight"/>
              </a:rPr>
              <a:t>Bowbrick</a:t>
            </a:r>
            <a:endParaRPr lang="en-GB" dirty="0">
              <a:solidFill>
                <a:srgbClr val="111111"/>
              </a:solidFill>
              <a:latin typeface="OpenSansLight"/>
            </a:endParaRPr>
          </a:p>
          <a:p>
            <a:r>
              <a:rPr lang="en-GB" b="1" dirty="0">
                <a:solidFill>
                  <a:srgbClr val="111111"/>
                </a:solidFill>
                <a:latin typeface="OpenSansLight"/>
              </a:rPr>
              <a:t>RCS Eng. 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Rob Sayers	</a:t>
            </a:r>
            <a:r>
              <a:rPr lang="en-GB" b="1" dirty="0">
                <a:solidFill>
                  <a:srgbClr val="111111"/>
                </a:solidFill>
                <a:latin typeface="OpenSansLight"/>
              </a:rPr>
              <a:t>SAS&amp;LED </a:t>
            </a:r>
            <a:r>
              <a:rPr lang="en-GB" dirty="0">
                <a:solidFill>
                  <a:srgbClr val="111111"/>
                </a:solidFill>
                <a:highlight>
                  <a:srgbClr val="FFFF00"/>
                </a:highlight>
                <a:latin typeface="OpenSansLight"/>
              </a:rPr>
              <a:t>Tatiana Martin</a:t>
            </a:r>
          </a:p>
          <a:p>
            <a:r>
              <a:rPr lang="en-GB" b="1" dirty="0">
                <a:solidFill>
                  <a:srgbClr val="111111"/>
                </a:solidFill>
                <a:latin typeface="OpenSansLight"/>
              </a:rPr>
              <a:t>Rouleaux 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 </a:t>
            </a:r>
            <a:r>
              <a:rPr lang="en-GB" dirty="0">
                <a:solidFill>
                  <a:srgbClr val="111111"/>
                </a:solidFill>
                <a:highlight>
                  <a:srgbClr val="FFFF00"/>
                </a:highlight>
                <a:latin typeface="OpenSansLight"/>
              </a:rPr>
              <a:t>Claire Dawkins</a:t>
            </a:r>
            <a:r>
              <a:rPr lang="en-GB" dirty="0">
                <a:solidFill>
                  <a:srgbClr val="111111"/>
                </a:solidFill>
                <a:latin typeface="OpenSansLight"/>
              </a:rPr>
              <a:t>		Ibrahim </a:t>
            </a:r>
            <a:r>
              <a:rPr lang="en-GB" dirty="0" err="1">
                <a:solidFill>
                  <a:srgbClr val="111111"/>
                </a:solidFill>
                <a:latin typeface="OpenSansLight"/>
              </a:rPr>
              <a:t>Enemosah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585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302DC9-92DB-B711-5396-5B5C85EC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99" y="440557"/>
            <a:ext cx="11259201" cy="7170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Honorary Secretary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117D4-4427-64C0-0465-3F27813731A5}"/>
              </a:ext>
            </a:extLst>
          </p:cNvPr>
          <p:cNvSpPr txBox="1"/>
          <p:nvPr/>
        </p:nvSpPr>
        <p:spPr>
          <a:xfrm>
            <a:off x="1868911" y="2194388"/>
            <a:ext cx="6670480" cy="2704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Sign off minutes of 2022 AGM (23</a:t>
            </a:r>
            <a:r>
              <a:rPr lang="en-GB" sz="2400" baseline="3000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rd</a:t>
            </a:r>
            <a:r>
              <a:rPr lang="en-GB" sz="240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 Nov 2022)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New elected council members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Membership category changes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Engagement survey</a:t>
            </a:r>
            <a:r>
              <a:rPr lang="en-GB" sz="2400" dirty="0">
                <a:effectLst/>
              </a:rPr>
              <a:t> 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400" dirty="0"/>
              <a:t>In memoriam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27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DC7D98-B831-6151-53B7-1BB6223A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6" y="430751"/>
            <a:ext cx="10628327" cy="717096"/>
          </a:xfrm>
        </p:spPr>
        <p:txBody>
          <a:bodyPr/>
          <a:lstStyle/>
          <a:p>
            <a:r>
              <a:rPr lang="en-US" dirty="0"/>
              <a:t>Elected Council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973AA-6D17-BC0E-527A-779CA353CEB6}"/>
              </a:ext>
            </a:extLst>
          </p:cNvPr>
          <p:cNvSpPr txBox="1"/>
          <p:nvPr/>
        </p:nvSpPr>
        <p:spPr>
          <a:xfrm>
            <a:off x="3612706" y="1551563"/>
            <a:ext cx="6238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New Council Members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(2023-2026)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dirty="0"/>
              <a:t>Colin Bicknell		London</a:t>
            </a:r>
          </a:p>
          <a:p>
            <a:r>
              <a:rPr lang="en-US" sz="3200" dirty="0"/>
              <a:t>Patrick Lintott		Oxford</a:t>
            </a:r>
          </a:p>
          <a:p>
            <a:r>
              <a:rPr lang="en-US" sz="3200" dirty="0"/>
              <a:t>James McCaslin		Newcastle</a:t>
            </a:r>
          </a:p>
        </p:txBody>
      </p:sp>
      <p:pic>
        <p:nvPicPr>
          <p:cNvPr id="5" name="Picture 4" descr="A screenshot of a social media profile&#10;&#10;Description automatically generated">
            <a:extLst>
              <a:ext uri="{FF2B5EF4-FFF2-40B4-BE49-F238E27FC236}">
                <a16:creationId xmlns:a16="http://schemas.microsoft.com/office/drawing/2014/main" id="{E30BA2C5-3588-21A2-EE96-24E8FC919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893" y="720422"/>
            <a:ext cx="2732567" cy="54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A9405C-46A1-3EB4-ABA9-29304578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17" y="497224"/>
            <a:ext cx="10628327" cy="717096"/>
          </a:xfrm>
        </p:spPr>
        <p:txBody>
          <a:bodyPr/>
          <a:lstStyle/>
          <a:p>
            <a:r>
              <a:rPr lang="en-US" dirty="0"/>
              <a:t>Membership categories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711810-0409-7888-E9F4-3B018B639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27317"/>
              </p:ext>
            </p:extLst>
          </p:nvPr>
        </p:nvGraphicFramePr>
        <p:xfrm>
          <a:off x="690881" y="1270000"/>
          <a:ext cx="10064205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765">
                  <a:extLst>
                    <a:ext uri="{9D8B030D-6E8A-4147-A177-3AD203B41FA5}">
                      <a16:colId xmlns:a16="http://schemas.microsoft.com/office/drawing/2014/main" val="666015258"/>
                    </a:ext>
                  </a:extLst>
                </a:gridCol>
                <a:gridCol w="7585165">
                  <a:extLst>
                    <a:ext uri="{9D8B030D-6E8A-4147-A177-3AD203B41FA5}">
                      <a16:colId xmlns:a16="http://schemas.microsoft.com/office/drawing/2014/main" val="1541921937"/>
                    </a:ext>
                  </a:extLst>
                </a:gridCol>
                <a:gridCol w="888275">
                  <a:extLst>
                    <a:ext uri="{9D8B030D-6E8A-4147-A177-3AD203B41FA5}">
                      <a16:colId xmlns:a16="http://schemas.microsoft.com/office/drawing/2014/main" val="3983181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18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Consultant or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Specialist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vascular surgeon working in UK or Ireland.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☑️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75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Overseas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Consultant vascular surgeon working outside of UK or Ireland.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49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Associate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Specialist (SAS) or Locally employed (LED) doctor working in UK or Ireland </a:t>
                      </a:r>
                      <a:r>
                        <a:rPr lang="en-GB" sz="1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Scientist working in the field of vascular disease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Allied Professional (PA, SCP or AA). Allied HCP (Podiatrist etc)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36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Affiliate – Specialty </a:t>
                      </a:r>
                      <a:r>
                        <a:rPr lang="en-US" b="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 Specialty trainee</a:t>
                      </a:r>
                      <a:r>
                        <a:rPr lang="en-GB" dirty="0">
                          <a:effectLst/>
                        </a:rPr>
                        <a:t> (ST3+ Vascular surgery)</a:t>
                      </a:r>
                      <a:br>
                        <a:rPr lang="en-GB" dirty="0">
                          <a:effectLst/>
                        </a:rPr>
                      </a:br>
                      <a:r>
                        <a:rPr lang="en-GB" dirty="0">
                          <a:effectLst/>
                        </a:rPr>
                        <a:t>SAS/LED doctor preparing for CESR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1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Affiliate – </a:t>
                      </a:r>
                      <a:br>
                        <a:rPr lang="en-US" b="1" dirty="0">
                          <a:highlight>
                            <a:srgbClr val="FFFF00"/>
                          </a:highlight>
                        </a:rPr>
                      </a:br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Pre-specialty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Core surgical trainee (ST1/2), Foundation Trainee (F1/2) and Medical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71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Retired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9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Honorary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4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>
                          <a:highlight>
                            <a:srgbClr val="FFFF00"/>
                          </a:highlight>
                        </a:rPr>
                        <a:t>Reciprocal</a:t>
                      </a:r>
                      <a:r>
                        <a:rPr lang="en-US" b="1" i="1" dirty="0"/>
                        <a:t> </a:t>
                      </a:r>
                      <a:r>
                        <a:rPr lang="en-US" b="0" i="1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SVN, SVTGBI, VASGI, BSIR and BACPAR members</a:t>
                      </a:r>
                      <a:r>
                        <a:rPr lang="en-GB" dirty="0">
                          <a:effectLst/>
                        </a:rPr>
                        <a:t> represented on Open Council.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8997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C319B1-554A-B4FC-6F23-84D5EAED8802}"/>
              </a:ext>
            </a:extLst>
          </p:cNvPr>
          <p:cNvSpPr txBox="1"/>
          <p:nvPr/>
        </p:nvSpPr>
        <p:spPr>
          <a:xfrm>
            <a:off x="5223541" y="5857199"/>
            <a:ext cx="57966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i="1" dirty="0"/>
              <a:t>Except if chooses Affiliate – Specialty membership</a:t>
            </a:r>
          </a:p>
          <a:p>
            <a:pPr marL="342900" indent="-342900">
              <a:buAutoNum type="arabicPeriod"/>
            </a:pPr>
            <a:r>
              <a:rPr lang="en-US" sz="1400" dirty="0"/>
              <a:t>Membership includes trainee membership of ESVS</a:t>
            </a:r>
          </a:p>
          <a:p>
            <a:pPr marL="342900" indent="-342900">
              <a:buAutoNum type="arabicPeriod"/>
            </a:pPr>
            <a:r>
              <a:rPr lang="en-US" sz="1400" dirty="0"/>
              <a:t>Defined range of rights and privileges, without conferring membership.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D9DCC-2A66-E947-73BB-46EF1D34E4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577" y="3307261"/>
            <a:ext cx="1452880" cy="6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5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C552B2-6CAD-D719-D96F-9DB34976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survey</a:t>
            </a:r>
          </a:p>
        </p:txBody>
      </p:sp>
      <p:pic>
        <p:nvPicPr>
          <p:cNvPr id="6" name="Picture 5" descr="A group of hands with speech bubbles&#10;&#10;Description automatically generated">
            <a:extLst>
              <a:ext uri="{FF2B5EF4-FFF2-40B4-BE49-F238E27FC236}">
                <a16:creationId xmlns:a16="http://schemas.microsoft.com/office/drawing/2014/main" id="{30B42B39-AD70-5147-E864-1D31B1E6D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704" y="1968137"/>
            <a:ext cx="4874740" cy="3449168"/>
          </a:xfrm>
          <a:prstGeom prst="rect">
            <a:avLst/>
          </a:prstGeom>
        </p:spPr>
      </p:pic>
      <p:pic>
        <p:nvPicPr>
          <p:cNvPr id="8" name="Picture 7" descr="A close-up of a card&#10;&#10;Description automatically generated">
            <a:extLst>
              <a:ext uri="{FF2B5EF4-FFF2-40B4-BE49-F238E27FC236}">
                <a16:creationId xmlns:a16="http://schemas.microsoft.com/office/drawing/2014/main" id="{EF7E26DF-ADA3-3000-9AE7-F0E3E6B57B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2031" y="1968137"/>
            <a:ext cx="4862265" cy="34491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0083BA-4697-67CF-EB96-63B8E8CC1727}"/>
              </a:ext>
            </a:extLst>
          </p:cNvPr>
          <p:cNvSpPr txBox="1"/>
          <p:nvPr/>
        </p:nvSpPr>
        <p:spPr>
          <a:xfrm>
            <a:off x="8000929" y="5753110"/>
            <a:ext cx="319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Launches January 2024</a:t>
            </a:r>
          </a:p>
        </p:txBody>
      </p:sp>
    </p:spTree>
    <p:extLst>
      <p:ext uri="{BB962C8B-B14F-4D97-AF65-F5344CB8AC3E}">
        <p14:creationId xmlns:p14="http://schemas.microsoft.com/office/powerpoint/2010/main" val="362559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22FD0-A7DF-F355-D4A7-D7850BFA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36" y="212208"/>
            <a:ext cx="10628327" cy="717096"/>
          </a:xfrm>
        </p:spPr>
        <p:txBody>
          <a:bodyPr/>
          <a:lstStyle/>
          <a:p>
            <a:r>
              <a:rPr lang="en-US" dirty="0"/>
              <a:t>In Memoriam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033B8-6971-AD8C-00BB-1E02CFF479D2}"/>
              </a:ext>
            </a:extLst>
          </p:cNvPr>
          <p:cNvSpPr txBox="1">
            <a:spLocks/>
          </p:cNvSpPr>
          <p:nvPr/>
        </p:nvSpPr>
        <p:spPr>
          <a:xfrm>
            <a:off x="3508892" y="3769475"/>
            <a:ext cx="2106601" cy="25792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GB" sz="2000" b="1" dirty="0">
                <a:solidFill>
                  <a:srgbClr val="0070C0"/>
                </a:solidFill>
                <a:effectLst/>
              </a:rPr>
              <a:t>Professor Roger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Malcolm Greenhalgh</a:t>
            </a:r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dirty="0">
                <a:effectLst/>
              </a:rPr>
              <a:t>October 2023</a:t>
            </a:r>
            <a:endParaRPr lang="en-GB" sz="2000" dirty="0"/>
          </a:p>
          <a:p>
            <a:endParaRPr lang="en-GB" sz="2000" dirty="0">
              <a:effectLst/>
            </a:endParaRPr>
          </a:p>
          <a:p>
            <a:r>
              <a:rPr lang="en-GB" sz="2000" dirty="0">
                <a:effectLst/>
              </a:rPr>
              <a:t>Consultant </a:t>
            </a:r>
            <a:r>
              <a:rPr lang="en-GB" sz="2000" dirty="0"/>
              <a:t>in London</a:t>
            </a:r>
          </a:p>
          <a:p>
            <a:r>
              <a:rPr lang="en-GB" sz="2000" b="1" dirty="0">
                <a:effectLst/>
              </a:rPr>
              <a:t>Past Pr</a:t>
            </a:r>
            <a:r>
              <a:rPr lang="en-GB" sz="2000" b="1" dirty="0"/>
              <a:t>esident VS</a:t>
            </a:r>
            <a:endParaRPr lang="en-GB" sz="2000" dirty="0">
              <a:effectLst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A66A6-7F30-F851-E106-7A3045026489}"/>
              </a:ext>
            </a:extLst>
          </p:cNvPr>
          <p:cNvSpPr txBox="1"/>
          <p:nvPr/>
        </p:nvSpPr>
        <p:spPr>
          <a:xfrm>
            <a:off x="553165" y="3795390"/>
            <a:ext cx="2106601" cy="2640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Paul Anthony Edmund Hurst</a:t>
            </a:r>
            <a:endParaRPr lang="en-US" sz="2000" b="1" dirty="0">
              <a:solidFill>
                <a:schemeClr val="bg1"/>
              </a:solidFill>
            </a:endParaRPr>
          </a:p>
          <a:p>
            <a:br>
              <a:rPr lang="en-US" sz="2000" dirty="0"/>
            </a:br>
            <a:r>
              <a:rPr lang="en-US" sz="2000" dirty="0"/>
              <a:t>September 2023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Consultant in Brighton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0A2FE-21EB-57A1-CF95-DCB3D1D62F8C}"/>
              </a:ext>
            </a:extLst>
          </p:cNvPr>
          <p:cNvSpPr txBox="1"/>
          <p:nvPr/>
        </p:nvSpPr>
        <p:spPr>
          <a:xfrm>
            <a:off x="6228648" y="3805167"/>
            <a:ext cx="4139241" cy="24161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GB" sz="2000" b="1" dirty="0">
                <a:solidFill>
                  <a:srgbClr val="0070C0"/>
                </a:solidFill>
                <a:effectLst/>
              </a:rPr>
              <a:t>Simon Sai-Hang Lau</a:t>
            </a:r>
            <a:endParaRPr lang="en-GB" sz="2000" b="1" dirty="0">
              <a:solidFill>
                <a:schemeClr val="bg1"/>
              </a:solidFill>
              <a:effectLst/>
            </a:endParaRPr>
          </a:p>
          <a:p>
            <a:br>
              <a:rPr lang="en-GB" sz="2000" dirty="0"/>
            </a:br>
            <a:r>
              <a:rPr lang="en-GB" sz="2000" dirty="0"/>
              <a:t>October 2023</a:t>
            </a:r>
          </a:p>
          <a:p>
            <a:br>
              <a:rPr lang="en-GB" sz="2000" i="1" dirty="0"/>
            </a:br>
            <a:r>
              <a:rPr lang="en-GB" sz="2000" dirty="0"/>
              <a:t>ST3 year of training</a:t>
            </a:r>
            <a:endParaRPr lang="en-GB" sz="2000" b="1" dirty="0"/>
          </a:p>
          <a:p>
            <a:r>
              <a:rPr lang="en-GB" sz="2000" dirty="0"/>
              <a:t>in Sheffield</a:t>
            </a:r>
          </a:p>
          <a:p>
            <a:endParaRPr lang="en-GB" sz="2000" dirty="0"/>
          </a:p>
          <a:p>
            <a:r>
              <a:rPr lang="en-GB" sz="2000" dirty="0"/>
              <a:t>Simon’s parents attending on Friday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F7579-9F19-1A1E-6447-00C45B066D9E}"/>
              </a:ext>
            </a:extLst>
          </p:cNvPr>
          <p:cNvSpPr txBox="1"/>
          <p:nvPr/>
        </p:nvSpPr>
        <p:spPr>
          <a:xfrm>
            <a:off x="9293307" y="1004400"/>
            <a:ext cx="23186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We also remember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Wendy Hayes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dirty="0"/>
              <a:t>July 2023</a:t>
            </a:r>
          </a:p>
          <a:p>
            <a:endParaRPr lang="en-US" sz="2000" dirty="0"/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Nurse Consultant Worcestershire Acute NHS Trust</a:t>
            </a:r>
            <a:r>
              <a:rPr lang="en-GB" sz="2000" dirty="0">
                <a:effectLst/>
              </a:rPr>
              <a:t> </a:t>
            </a:r>
            <a:endParaRPr lang="en-US" sz="2000" dirty="0"/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51669860-9989-CD58-69C2-1425E2B35B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86" y="977532"/>
            <a:ext cx="2045096" cy="2727903"/>
          </a:xfrm>
          <a:prstGeom prst="rect">
            <a:avLst/>
          </a:prstGeom>
        </p:spPr>
      </p:pic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A8E4DE3-B572-B517-BFE9-5B4452FE4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008" y="977532"/>
            <a:ext cx="1814830" cy="2717800"/>
          </a:xfrm>
          <a:prstGeom prst="rect">
            <a:avLst/>
          </a:prstGeom>
        </p:spPr>
      </p:pic>
      <p:pic>
        <p:nvPicPr>
          <p:cNvPr id="14" name="Picture 13" descr="A person holding a bottle of wine&#10;&#10;Description automatically generated">
            <a:extLst>
              <a:ext uri="{FF2B5EF4-FFF2-40B4-BE49-F238E27FC236}">
                <a16:creationId xmlns:a16="http://schemas.microsoft.com/office/drawing/2014/main" id="{58F35187-2398-FB63-2FBF-CCC71FFE02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648" y="1003447"/>
            <a:ext cx="2241080" cy="2727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325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302DC9-92DB-B711-5396-5B5C85EC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99" y="440557"/>
            <a:ext cx="11259201" cy="7170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Honorary Treasurer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117D4-4427-64C0-0465-3F27813731A5}"/>
              </a:ext>
            </a:extLst>
          </p:cNvPr>
          <p:cNvSpPr txBox="1"/>
          <p:nvPr/>
        </p:nvSpPr>
        <p:spPr>
          <a:xfrm>
            <a:off x="3875085" y="2190511"/>
            <a:ext cx="6666184" cy="2151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Financial report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Membership subscriptions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    RESOLUTION 1: Agree finance plan for 2023/24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D7239C37-6FD4-361F-54C2-86CE19DCA7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432" y="763571"/>
            <a:ext cx="2612571" cy="5550143"/>
          </a:xfrm>
          <a:prstGeom prst="rect">
            <a:avLst/>
          </a:prstGeom>
        </p:spPr>
      </p:pic>
      <p:sp>
        <p:nvSpPr>
          <p:cNvPr id="3" name="Doughnut 2">
            <a:extLst>
              <a:ext uri="{FF2B5EF4-FFF2-40B4-BE49-F238E27FC236}">
                <a16:creationId xmlns:a16="http://schemas.microsoft.com/office/drawing/2014/main" id="{6EF78ED7-26DE-0D47-2537-26CA23C95CA0}"/>
              </a:ext>
            </a:extLst>
          </p:cNvPr>
          <p:cNvSpPr/>
          <p:nvPr/>
        </p:nvSpPr>
        <p:spPr>
          <a:xfrm>
            <a:off x="635151" y="4728200"/>
            <a:ext cx="777937" cy="1050430"/>
          </a:xfrm>
          <a:prstGeom prst="donut">
            <a:avLst>
              <a:gd name="adj" fmla="val 45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9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1040</Words>
  <Application>Microsoft Office PowerPoint</Application>
  <PresentationFormat>Widescreen</PresentationFormat>
  <Paragraphs>178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AppleSystemUIFont</vt:lpstr>
      <vt:lpstr>Arial</vt:lpstr>
      <vt:lpstr>Calibri</vt:lpstr>
      <vt:lpstr>Calibri Light</vt:lpstr>
      <vt:lpstr>Century Gothic</vt:lpstr>
      <vt:lpstr>OpenSansLight</vt:lpstr>
      <vt:lpstr>Times New Roman</vt:lpstr>
      <vt:lpstr>Office Theme</vt:lpstr>
      <vt:lpstr>The Vascular Society  ANNUAL GENERAL MEETING 2023</vt:lpstr>
      <vt:lpstr>President</vt:lpstr>
      <vt:lpstr>Your 2023 Council</vt:lpstr>
      <vt:lpstr>Honorary Secretary</vt:lpstr>
      <vt:lpstr>Elected Council</vt:lpstr>
      <vt:lpstr>Membership categories</vt:lpstr>
      <vt:lpstr>Engagement survey</vt:lpstr>
      <vt:lpstr>In Memoriam</vt:lpstr>
      <vt:lpstr>Honorary Treasurer</vt:lpstr>
      <vt:lpstr>Income and Expenditure  2022/23</vt:lpstr>
      <vt:lpstr>Society Funds - reserves as of June 2023</vt:lpstr>
      <vt:lpstr>VS Commitments 2023/24</vt:lpstr>
      <vt:lpstr>Membership and Subscriptions</vt:lpstr>
      <vt:lpstr>Vice-President</vt:lpstr>
      <vt:lpstr>Honorary Secretary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Honorary Secretary</dc:title>
  <dc:creator>Marcus Brooks</dc:creator>
  <cp:lastModifiedBy>Louise Collins</cp:lastModifiedBy>
  <cp:revision>19</cp:revision>
  <dcterms:created xsi:type="dcterms:W3CDTF">2022-11-05T16:44:42Z</dcterms:created>
  <dcterms:modified xsi:type="dcterms:W3CDTF">2023-12-12T10:47:34Z</dcterms:modified>
</cp:coreProperties>
</file>